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1813" cy="75628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282" y="756"/>
      </p:cViewPr>
      <p:guideLst>
        <p:guide orient="horz" pos="238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progavrichenko.ru/reabilitaciya-invalidov/sanatorno-kurortnoe-lechenie-invalidov-i-detej-invalidov-2.html" TargetMode="External"/><Relationship Id="rId3" Type="http://schemas.openxmlformats.org/officeDocument/2006/relationships/hyperlink" Target="http://progavrichenko.ru/reabilitaciya-invalidov/rabotnik-invalid.html" TargetMode="External"/><Relationship Id="rId7" Type="http://schemas.openxmlformats.org/officeDocument/2006/relationships/hyperlink" Target="http://progavrichenko.ru/invalidnost/individualnaya-programma-reabilitacii-ipr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rogavrichenko.ru/invalidnost/predostavlenie-zemelnyx-uchastkov-invalidam.html" TargetMode="External"/><Relationship Id="rId5" Type="http://schemas.openxmlformats.org/officeDocument/2006/relationships/hyperlink" Target="http://progavrichenko.ru/invalidnost/invalidnost-po-psixiatrii.html" TargetMode="External"/><Relationship Id="rId4" Type="http://schemas.openxmlformats.org/officeDocument/2006/relationships/hyperlink" Target="http://progavrichenko.ru/invalidnost/invalidnost-pri-tuberkuleze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rogavrichenko.ru/lgoty-posobiya-pensii/socialnaya-pensiya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labirint42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64" y="1758696"/>
            <a:ext cx="2514600" cy="188061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1544" y="262128"/>
            <a:ext cx="3179064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700"/>
              </a:lnSpc>
              <a:spcAft>
                <a:spcPts val="350"/>
              </a:spcAft>
            </a:pPr>
            <a:r>
              <a:rPr lang="ru" sz="1400" b="1" dirty="0">
                <a:solidFill>
                  <a:srgbClr val="098D94"/>
                </a:solidFill>
                <a:latin typeface="Century Gothic"/>
              </a:rPr>
              <a:t>Права инвалидов в России</a:t>
            </a:r>
          </a:p>
          <a:p>
            <a:pPr indent="0" algn="ctr">
              <a:lnSpc>
                <a:spcPts val="1344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Права российских инвалидов в первую очередь</a:t>
            </a:r>
          </a:p>
          <a:p>
            <a:pPr indent="0" algn="ctr">
              <a:lnSpc>
                <a:spcPts val="1344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регулируется российским законодательством. Кроме</a:t>
            </a:r>
          </a:p>
          <a:p>
            <a:pPr indent="0" algn="ctr">
              <a:lnSpc>
                <a:spcPts val="1344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этого, существуют и международные документы,</a:t>
            </a:r>
          </a:p>
          <a:p>
            <a:pPr indent="0" algn="ctr">
              <a:lnSpc>
                <a:spcPts val="1344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которые охраняют права инвалидов. Так, «Конвенция</a:t>
            </a:r>
          </a:p>
          <a:p>
            <a:pPr indent="0" algn="ctr">
              <a:lnSpc>
                <a:spcPts val="1344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о правах инвалидов» направлена на всестороннюю</a:t>
            </a:r>
          </a:p>
          <a:p>
            <a:pPr indent="0" algn="ctr">
              <a:lnSpc>
                <a:spcPts val="1344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защиту людей с инвалидностью.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8496" y="3785616"/>
            <a:ext cx="3185160" cy="33314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160"/>
              </a:lnSpc>
              <a:spcBef>
                <a:spcPts val="910"/>
              </a:spcBef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В России инвалиды имеют права практически во всех</a:t>
            </a:r>
          </a:p>
          <a:p>
            <a:pPr indent="0" algn="ctr">
              <a:lnSpc>
                <a:spcPts val="1160"/>
              </a:lnSpc>
              <a:spcAft>
                <a:spcPts val="1260"/>
              </a:spcAft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социальных и общественных сферах:</a:t>
            </a:r>
          </a:p>
          <a:p>
            <a:pPr indent="0" algn="ctr">
              <a:lnSpc>
                <a:spcPts val="1440"/>
              </a:lnSpc>
            </a:pPr>
            <a:r>
              <a:rPr lang="ru" sz="1300" i="1" u="sng" dirty="0">
                <a:solidFill>
                  <a:srgbClr val="808080"/>
                </a:solidFill>
                <a:latin typeface="Times New Roman"/>
              </a:rPr>
              <a:t>Права инвалидов в области трудового</a:t>
            </a:r>
          </a:p>
          <a:p>
            <a:pPr indent="0" algn="ctr">
              <a:lnSpc>
                <a:spcPts val="1440"/>
              </a:lnSpc>
              <a:spcAft>
                <a:spcPts val="350"/>
              </a:spcAft>
            </a:pPr>
            <a:r>
              <a:rPr lang="ru" sz="1300" i="1" u="sng" dirty="0">
                <a:solidFill>
                  <a:srgbClr val="808080"/>
                </a:solidFill>
                <a:latin typeface="Times New Roman"/>
              </a:rPr>
              <a:t>законодательства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1</a:t>
            </a:r>
            <a:r>
              <a:rPr lang="ru" sz="1050" dirty="0">
                <a:latin typeface="Times New Roman"/>
                <a:hlinkClick r:id="rId3"/>
              </a:rPr>
              <a:t>. </a:t>
            </a:r>
            <a:r>
              <a:rPr lang="ru" sz="1050" u="sng" dirty="0">
                <a:solidFill>
                  <a:srgbClr val="808080"/>
                </a:solidFill>
                <a:latin typeface="Times New Roman"/>
                <a:hlinkClick r:id="rId3"/>
              </a:rPr>
              <a:t>Работникам-инвалидам 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(1,    2 группы) положен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семичасовой рабочий день (или 35 часов в неделю) с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получением полной зарплаты.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2. 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Работнику-инвалиду</a:t>
            </a:r>
            <a:r>
              <a:rPr lang="ru" sz="1050" dirty="0">
                <a:solidFill>
                  <a:srgbClr val="808080"/>
                </a:solidFill>
                <a:latin typeface="Times New Roman"/>
              </a:rPr>
              <a:t>_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работодатель</a:t>
            </a:r>
            <a:r>
              <a:rPr lang="ru" sz="1050" dirty="0">
                <a:solidFill>
                  <a:srgbClr val="808080"/>
                </a:solidFill>
                <a:latin typeface="Times New Roman"/>
              </a:rPr>
              <a:t>_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обязан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предоставить трудовой отпуск протяжённостью в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тридцать календарных дней. В дополнение к этому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инвалид может в течение года брать неоплачиваемый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отпуск.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3. 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Работодатель    не имеет права привлекать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работающих инвалидов на сверхурочные, ночные и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иные работы без письменного на то согласия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работника.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4. 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Инвалидам, которым необходимы особые трудовые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условия, работодатель должен оснастить рабочие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места устройствами, организовать им рабочее место,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74270" y="209525"/>
            <a:ext cx="3179064" cy="11978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отвечающее положениям, прописанным в программе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реабилитации.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5. 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Работодатели должны держать квоты на рабочие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места для инвалидов, этим обеспечивается трудовая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деятельность инвалидов.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6. 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Работодатель не может увольнять и сокращать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сотрудников с инвалидностью во время сокращения</a:t>
            </a:r>
          </a:p>
          <a:p>
            <a:pPr indent="0" algn="ctr">
              <a:lnSpc>
                <a:spcPts val="1200"/>
              </a:lnSpc>
              <a:spcAft>
                <a:spcPts val="1120"/>
              </a:spcAft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штатов или численности работников.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55136" y="1597152"/>
            <a:ext cx="3185160" cy="35753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77800" indent="0" algn="ctr">
              <a:lnSpc>
                <a:spcPts val="1440"/>
              </a:lnSpc>
              <a:spcBef>
                <a:spcPts val="1120"/>
              </a:spcBef>
            </a:pPr>
            <a:r>
              <a:rPr lang="ru" sz="1300" i="1" u="sng" dirty="0">
                <a:solidFill>
                  <a:srgbClr val="808080"/>
                </a:solidFill>
                <a:latin typeface="Times New Roman"/>
              </a:rPr>
              <a:t>Права инвалидов в области жилищного</a:t>
            </a:r>
          </a:p>
          <a:p>
            <a:pPr indent="0" algn="ctr">
              <a:lnSpc>
                <a:spcPts val="1440"/>
              </a:lnSpc>
              <a:spcAft>
                <a:spcPts val="420"/>
              </a:spcAft>
            </a:pPr>
            <a:r>
              <a:rPr lang="ru" sz="1300" i="1" u="sng" dirty="0">
                <a:solidFill>
                  <a:srgbClr val="808080"/>
                </a:solidFill>
                <a:latin typeface="Times New Roman"/>
              </a:rPr>
              <a:t>законодательства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1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.</a:t>
            </a:r>
            <a:r>
              <a:rPr lang="ru" sz="1050" u="sng" dirty="0">
                <a:latin typeface="Times New Roman"/>
              </a:rPr>
              <a:t> 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Права на дополнительную жилплощадь имеют: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solidFill>
                  <a:srgbClr val="808080"/>
                </a:solidFill>
                <a:latin typeface="Times New Roman"/>
              </a:rPr>
              <a:t>•</a:t>
            </a:r>
            <a:r>
              <a:rPr lang="ru" sz="1050" dirty="0">
                <a:latin typeface="Times New Roman"/>
              </a:rPr>
              <a:t> </a:t>
            </a:r>
            <a:r>
              <a:rPr lang="ru" sz="1050" dirty="0">
                <a:solidFill>
                  <a:srgbClr val="808080"/>
                </a:solidFill>
                <a:latin typeface="Times New Roman"/>
                <a:hlinkClick r:id="rId4"/>
              </a:rPr>
              <a:t>_</a:t>
            </a:r>
            <a:r>
              <a:rPr lang="ru" sz="1050" u="sng" dirty="0">
                <a:solidFill>
                  <a:srgbClr val="808080"/>
                </a:solidFill>
                <a:latin typeface="Times New Roman"/>
                <a:hlinkClick r:id="rId4"/>
              </a:rPr>
              <a:t>Инвалиды с туберкулезом 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в активных формах;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solidFill>
                  <a:srgbClr val="808080"/>
                </a:solidFill>
                <a:latin typeface="Times New Roman"/>
              </a:rPr>
              <a:t>•</a:t>
            </a:r>
            <a:r>
              <a:rPr lang="ru" sz="1050" dirty="0">
                <a:latin typeface="Times New Roman"/>
              </a:rPr>
              <a:t> </a:t>
            </a:r>
            <a:r>
              <a:rPr lang="ru" sz="1050" dirty="0">
                <a:solidFill>
                  <a:srgbClr val="808080"/>
                </a:solidFill>
                <a:latin typeface="Times New Roman"/>
                <a:hlinkClick r:id="rId5"/>
              </a:rPr>
              <a:t>_</a:t>
            </a:r>
            <a:r>
              <a:rPr lang="ru" sz="1050" u="sng" dirty="0">
                <a:solidFill>
                  <a:srgbClr val="808080"/>
                </a:solidFill>
                <a:latin typeface="Times New Roman"/>
                <a:hlinkClick r:id="rId5"/>
              </a:rPr>
              <a:t>Инвалиды    с    психической болезнью,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 при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которой необходимо обязательное наблюдение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врачей;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solidFill>
                  <a:srgbClr val="808080"/>
                </a:solidFill>
                <a:latin typeface="Times New Roman"/>
              </a:rPr>
              <a:t>•</a:t>
            </a:r>
            <a:r>
              <a:rPr lang="ru" sz="1050" dirty="0">
                <a:latin typeface="Times New Roman"/>
              </a:rPr>
              <a:t> </a:t>
            </a:r>
            <a:r>
              <a:rPr lang="ru" sz="1050" dirty="0">
                <a:solidFill>
                  <a:srgbClr val="808080"/>
                </a:solidFill>
                <a:latin typeface="Times New Roman"/>
              </a:rPr>
              <a:t>_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Инвалиды    с поражениями опорно¬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двигательного аппарата, передвигающиеся на колясках;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solidFill>
                  <a:srgbClr val="808080"/>
                </a:solidFill>
                <a:latin typeface="Times New Roman"/>
              </a:rPr>
              <a:t>•</a:t>
            </a:r>
            <a:r>
              <a:rPr lang="ru" sz="1050" dirty="0">
                <a:latin typeface="Times New Roman"/>
              </a:rPr>
              <a:t> </a:t>
            </a:r>
            <a:r>
              <a:rPr lang="ru" sz="1050" dirty="0">
                <a:solidFill>
                  <a:srgbClr val="808080"/>
                </a:solidFill>
                <a:latin typeface="Times New Roman"/>
              </a:rPr>
              <a:t>_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Инвалиды,    перенесшие трансплантацию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костного мозга и внутренних органов;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solidFill>
                  <a:srgbClr val="808080"/>
                </a:solidFill>
                <a:latin typeface="Times New Roman"/>
              </a:rPr>
              <a:t>•</a:t>
            </a:r>
            <a:r>
              <a:rPr lang="ru" sz="1050" dirty="0">
                <a:latin typeface="Times New Roman"/>
              </a:rPr>
              <a:t> </a:t>
            </a:r>
            <a:r>
              <a:rPr lang="ru" sz="1050" dirty="0">
                <a:solidFill>
                  <a:srgbClr val="808080"/>
                </a:solidFill>
                <a:latin typeface="Times New Roman"/>
              </a:rPr>
              <a:t>_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Инвалиды с тяжелым поражением почек.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2. 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Инвалидам    предусмотрено право получить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жилплощадь по льготной очереди.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3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.    Инвалиды имеют право на 50%-ю скидку при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оплате коммунальных услуг.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4.    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Инвалиды имеют право в первую очередь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получить</a:t>
            </a:r>
            <a:r>
              <a:rPr lang="ru" sz="1050" u="sng" dirty="0">
                <a:solidFill>
                  <a:srgbClr val="808080"/>
                </a:solidFill>
                <a:latin typeface="Times New Roman"/>
                <a:hlinkClick r:id="rId6"/>
              </a:rPr>
              <a:t> земельный</a:t>
            </a:r>
            <a:r>
              <a:rPr lang="ru" sz="1050" dirty="0">
                <a:solidFill>
                  <a:srgbClr val="808080"/>
                </a:solidFill>
                <a:latin typeface="Times New Roman"/>
                <a:hlinkClick r:id="rId6"/>
              </a:rPr>
              <a:t>_</a:t>
            </a:r>
            <a:r>
              <a:rPr lang="ru" sz="1050" u="sng" dirty="0">
                <a:solidFill>
                  <a:srgbClr val="808080"/>
                </a:solidFill>
                <a:latin typeface="Times New Roman"/>
                <a:hlinkClick r:id="rId6"/>
              </a:rPr>
              <a:t>участок 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для</a:t>
            </a:r>
            <a:r>
              <a:rPr lang="ru" sz="1050" dirty="0">
                <a:solidFill>
                  <a:srgbClr val="808080"/>
                </a:solidFill>
                <a:latin typeface="Times New Roman"/>
              </a:rPr>
              <a:t>_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ведения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садоводческих работ. При этом участок должен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находиться на максимально близком расстоянии от</a:t>
            </a:r>
          </a:p>
          <a:p>
            <a:pPr indent="0" algn="ctr">
              <a:lnSpc>
                <a:spcPts val="1200"/>
              </a:lnSpc>
              <a:spcAft>
                <a:spcPts val="1120"/>
              </a:spcAft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места проживания инвалида.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05656" y="5349240"/>
            <a:ext cx="2471928" cy="3596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440"/>
              </a:lnSpc>
              <a:spcBef>
                <a:spcPts val="1120"/>
              </a:spcBef>
            </a:pPr>
            <a:r>
              <a:rPr lang="ru" sz="1300" i="1" u="sng" dirty="0">
                <a:solidFill>
                  <a:srgbClr val="808080"/>
                </a:solidFill>
                <a:latin typeface="Times New Roman"/>
              </a:rPr>
              <a:t>Права инвалидов в гражданском и</a:t>
            </a:r>
          </a:p>
          <a:p>
            <a:pPr indent="0" algn="ctr">
              <a:lnSpc>
                <a:spcPts val="1440"/>
              </a:lnSpc>
              <a:spcAft>
                <a:spcPts val="700"/>
              </a:spcAft>
            </a:pPr>
            <a:r>
              <a:rPr lang="ru" sz="1300" i="1" u="sng" dirty="0">
                <a:solidFill>
                  <a:srgbClr val="808080"/>
                </a:solidFill>
                <a:latin typeface="Times New Roman"/>
              </a:rPr>
              <a:t>семейном законодательствах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58184" y="5894832"/>
            <a:ext cx="3179064" cy="13837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200"/>
              </a:lnSpc>
              <a:spcBef>
                <a:spcPts val="700"/>
              </a:spcBef>
            </a:pPr>
            <a:r>
              <a:rPr lang="ru" sz="1050" dirty="0">
                <a:latin typeface="Times New Roman"/>
              </a:rPr>
              <a:t>1. 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При процедуре наследования инвалид имеет право на обязательное получение наследства (даже если он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не указан в завещании) не меньше 2/3 от общего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наследства. Если завещание не составлялось, то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инвалиду причитается наследство в равных долях с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остальными наследниками.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2. 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В случае развода с супругом инвалид имеет право на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получение алиментов от бывшего супруга, т.е. на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материальное содержание.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348728" y="219456"/>
            <a:ext cx="3182112" cy="64648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440"/>
              </a:lnSpc>
            </a:pPr>
            <a:r>
              <a:rPr lang="ru" sz="1300" i="1" u="sng" dirty="0">
                <a:solidFill>
                  <a:srgbClr val="808080"/>
                </a:solidFill>
                <a:latin typeface="Times New Roman"/>
              </a:rPr>
              <a:t>В законодательстве, регулирующем</a:t>
            </a:r>
          </a:p>
          <a:p>
            <a:pPr indent="0" algn="ctr">
              <a:lnSpc>
                <a:spcPts val="1440"/>
              </a:lnSpc>
              <a:spcAft>
                <a:spcPts val="420"/>
              </a:spcAft>
            </a:pPr>
            <a:r>
              <a:rPr lang="ru" sz="1300" i="1" u="sng" dirty="0">
                <a:solidFill>
                  <a:srgbClr val="808080"/>
                </a:solidFill>
                <a:latin typeface="Times New Roman"/>
              </a:rPr>
              <a:t>образование граждан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1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.    Дети с инвалидностью имеют право на посещение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специальных (коррекционных) образовательных -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дошкольных, школьных - учреждений</a:t>
            </a:r>
            <a:r>
              <a:rPr lang="ru" sz="1050" dirty="0">
                <a:latin typeface="Times New Roman"/>
              </a:rPr>
              <a:t>.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2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.    При обучении в общеобразовательных учебных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заведениях дети с инвалидностью имеют право на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обеспечение их спецсредствами, на обучение по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специальной программе, на обеспечение свободного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доступа в учреждение и его помещения с помощью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архитектурных решений (пандусов, поручней,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автоподъёмников и прочих средств).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3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.    При поступлении в профессиональное учебное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заведение абитуриенты с инвалидностью имеют право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на зачисление их вне конкурса при условии успешной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сдачи экзаменов.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4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.    Студенты с инвалидностью имеют право получать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специальные</a:t>
            </a:r>
            <a:r>
              <a:rPr lang="ru" sz="1050" dirty="0">
                <a:solidFill>
                  <a:srgbClr val="808080"/>
                </a:solidFill>
                <a:latin typeface="Times New Roman"/>
              </a:rPr>
              <a:t>_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технические</a:t>
            </a:r>
            <a:r>
              <a:rPr lang="ru" sz="1050" dirty="0">
                <a:solidFill>
                  <a:srgbClr val="808080"/>
                </a:solidFill>
                <a:latin typeface="Times New Roman"/>
              </a:rPr>
              <a:t>_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средства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(тифлотехническими средства, учебники шрифтом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Брайля), а также на обучение по</a:t>
            </a:r>
            <a:r>
              <a:rPr lang="ru" sz="1050" u="sng" dirty="0">
                <a:solidFill>
                  <a:srgbClr val="808080"/>
                </a:solidFill>
                <a:latin typeface="Times New Roman"/>
                <a:hlinkClick r:id="rId7"/>
              </a:rPr>
              <a:t> индивидуальной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  <a:hlinkClick r:id="rId7"/>
              </a:rPr>
              <a:t>программе,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 на получение социальной стипендии.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5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.    При сдаче экзаменов студенты с инвалидностью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имеют право получать дополнительное время для</a:t>
            </a:r>
          </a:p>
          <a:p>
            <a:pPr indent="0" algn="ctr">
              <a:lnSpc>
                <a:spcPts val="1200"/>
              </a:lnSpc>
              <a:spcAft>
                <a:spcPts val="1680"/>
              </a:spcAft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подготовки ответа.</a:t>
            </a:r>
          </a:p>
          <a:p>
            <a:pPr indent="0" algn="ctr">
              <a:lnSpc>
                <a:spcPts val="1440"/>
              </a:lnSpc>
            </a:pPr>
            <a:r>
              <a:rPr lang="ru" sz="1300" i="1" u="sng" dirty="0">
                <a:solidFill>
                  <a:srgbClr val="808080"/>
                </a:solidFill>
                <a:latin typeface="Times New Roman"/>
              </a:rPr>
              <a:t>В законодательстве, регулирующем</a:t>
            </a:r>
          </a:p>
          <a:p>
            <a:pPr indent="0" algn="ctr">
              <a:lnSpc>
                <a:spcPts val="1440"/>
              </a:lnSpc>
              <a:spcAft>
                <a:spcPts val="420"/>
              </a:spcAft>
            </a:pPr>
            <a:r>
              <a:rPr lang="ru" sz="1300" i="1" u="sng" dirty="0">
                <a:solidFill>
                  <a:srgbClr val="808080"/>
                </a:solidFill>
                <a:latin typeface="Times New Roman"/>
              </a:rPr>
              <a:t>медицинское обслуживание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1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.    Инвалиды пользуются правом на льготное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лекарственное обеспечение. Это значит, что согласно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заболеванию, в результате которого приобретена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инвалидность, инвалид может получать бесплатные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лекарства по специальному перечню.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2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.    Один раз в год инвалиды получают</a:t>
            </a:r>
            <a:r>
              <a:rPr lang="ru" sz="1050" u="sng" dirty="0">
                <a:solidFill>
                  <a:srgbClr val="808080"/>
                </a:solidFill>
                <a:latin typeface="Times New Roman"/>
                <a:hlinkClick r:id="rId8"/>
              </a:rPr>
              <a:t> бесплатную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  <a:hlinkClick r:id="rId8"/>
              </a:rPr>
              <a:t>путевку 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в профильный санаторий с оплатой проезда в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две стороны.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3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.    Инвалиды пользуются правом бесплатного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протезирования, обеспечения.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4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.    Инвалиды получают бесплатно медико-технические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средства, предметы личной гигиены согласно ИПР.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5304" y="1408176"/>
            <a:ext cx="3087624" cy="231648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6784" y="198120"/>
            <a:ext cx="3166872" cy="3322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440"/>
              </a:lnSpc>
            </a:pPr>
            <a:endParaRPr lang="ru" sz="1300" i="1" u="sng" dirty="0">
              <a:solidFill>
                <a:srgbClr val="808080"/>
              </a:solidFill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1544" y="280963"/>
            <a:ext cx="3182112" cy="703423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74752" indent="0" algn="ctr">
              <a:lnSpc>
                <a:spcPts val="1440"/>
              </a:lnSpc>
            </a:pPr>
            <a:r>
              <a:rPr lang="ru" sz="1300" i="1" u="sng" dirty="0" smtClean="0">
                <a:solidFill>
                  <a:srgbClr val="808080"/>
                </a:solidFill>
                <a:latin typeface="Times New Roman"/>
              </a:rPr>
              <a:t>Права </a:t>
            </a:r>
            <a:r>
              <a:rPr lang="ru" sz="1300" i="1" u="sng" dirty="0">
                <a:solidFill>
                  <a:srgbClr val="808080"/>
                </a:solidFill>
                <a:latin typeface="Times New Roman"/>
              </a:rPr>
              <a:t>инвалидов в области социального</a:t>
            </a:r>
          </a:p>
          <a:p>
            <a:pPr indent="0" algn="ctr">
              <a:lnSpc>
                <a:spcPts val="1440"/>
              </a:lnSpc>
              <a:spcAft>
                <a:spcPts val="420"/>
              </a:spcAft>
            </a:pPr>
            <a:r>
              <a:rPr lang="ru" sz="1300" i="1" u="sng" dirty="0">
                <a:solidFill>
                  <a:srgbClr val="808080"/>
                </a:solidFill>
                <a:latin typeface="Times New Roman"/>
              </a:rPr>
              <a:t>обслуживания</a:t>
            </a:r>
          </a:p>
          <a:p>
            <a:pPr indent="0" algn="ctr">
              <a:lnSpc>
                <a:spcPts val="1224"/>
              </a:lnSpc>
            </a:pPr>
            <a:r>
              <a:rPr lang="ru" sz="750" i="1" u="sng" dirty="0">
                <a:solidFill>
                  <a:srgbClr val="808080"/>
                </a:solidFill>
                <a:latin typeface="Times New Roman"/>
              </a:rPr>
              <a:t>•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    Социальным обслуживанием на дому</a:t>
            </a:r>
            <a:r>
              <a:rPr lang="ru" sz="1050" dirty="0">
                <a:latin typeface="Times New Roman"/>
              </a:rPr>
              <a:t>: 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в рамках</a:t>
            </a:r>
          </a:p>
          <a:p>
            <a:pPr marL="250952" indent="0" algn="ctr">
              <a:lnSpc>
                <a:spcPts val="1224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дневного (ночного) стационара;</a:t>
            </a:r>
          </a:p>
          <a:p>
            <a:pPr indent="0" algn="ctr">
              <a:lnSpc>
                <a:spcPts val="1224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•    Пребыванием в пансионатах, домах-интернатах;</a:t>
            </a:r>
          </a:p>
          <a:p>
            <a:pPr indent="0" algn="ctr">
              <a:lnSpc>
                <a:spcPts val="1224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•    Срочным обслуживанием;</a:t>
            </a:r>
          </a:p>
          <a:p>
            <a:pPr indent="0" algn="ctr">
              <a:lnSpc>
                <a:spcPts val="1224"/>
              </a:lnSpc>
            </a:pPr>
            <a:r>
              <a:rPr lang="ru" sz="1050" dirty="0">
                <a:latin typeface="Times New Roman"/>
              </a:rPr>
              <a:t>•    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Консультативной помощью</a:t>
            </a:r>
          </a:p>
          <a:p>
            <a:pPr indent="0" algn="ctr">
              <a:lnSpc>
                <a:spcPts val="1440"/>
              </a:lnSpc>
            </a:pPr>
            <a:r>
              <a:rPr lang="ru" sz="1300" i="1" u="sng" dirty="0">
                <a:solidFill>
                  <a:srgbClr val="808080"/>
                </a:solidFill>
                <a:latin typeface="Times New Roman"/>
              </a:rPr>
              <a:t>Права инвалидов в пенсионном</a:t>
            </a:r>
          </a:p>
          <a:p>
            <a:pPr indent="0" algn="ctr">
              <a:lnSpc>
                <a:spcPts val="1440"/>
              </a:lnSpc>
              <a:spcAft>
                <a:spcPts val="420"/>
              </a:spcAft>
            </a:pPr>
            <a:r>
              <a:rPr lang="ru" sz="1300" i="1" u="sng" dirty="0">
                <a:solidFill>
                  <a:srgbClr val="808080"/>
                </a:solidFill>
                <a:latin typeface="Times New Roman"/>
              </a:rPr>
              <a:t>законодательстве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1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.    Инвалиды, не наработавшие страхового стажа,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получают</a:t>
            </a:r>
            <a:r>
              <a:rPr lang="ru" sz="1050" u="sng" dirty="0">
                <a:solidFill>
                  <a:srgbClr val="808080"/>
                </a:solidFill>
                <a:latin typeface="Times New Roman"/>
                <a:hlinkClick r:id="rId3"/>
              </a:rPr>
              <a:t> социальную пенсию 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до момента достижения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ими пенсионного возраста.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2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.    Инвалиды, которые наработали хотя бы один день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страхового стажа, получают трудовую пенсию по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инвалидности.</a:t>
            </a:r>
          </a:p>
          <a:p>
            <a:pPr marL="174752" indent="0" algn="ctr">
              <a:lnSpc>
                <a:spcPts val="1440"/>
              </a:lnSpc>
            </a:pPr>
            <a:r>
              <a:rPr lang="ru" sz="1300" i="1" u="sng" dirty="0">
                <a:solidFill>
                  <a:srgbClr val="808080"/>
                </a:solidFill>
                <a:latin typeface="Times New Roman"/>
              </a:rPr>
              <a:t>Права инвалидов в юридической сфере и</a:t>
            </a:r>
          </a:p>
          <a:p>
            <a:pPr indent="0" algn="ctr">
              <a:lnSpc>
                <a:spcPts val="1440"/>
              </a:lnSpc>
              <a:spcAft>
                <a:spcPts val="420"/>
              </a:spcAft>
            </a:pPr>
            <a:r>
              <a:rPr lang="ru" sz="1300" i="1" u="sng" dirty="0">
                <a:solidFill>
                  <a:srgbClr val="808080"/>
                </a:solidFill>
                <a:latin typeface="Times New Roman"/>
              </a:rPr>
              <a:t>налоговом законодательстве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1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.    Инвалиды освобождены от выплаты налогов на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недвижимость, при подаче иска до одного миллиона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рублей, на земельные участки.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2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.    Инвалид имеет право бесплатно воспользоваться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юридической помощью.</a:t>
            </a:r>
          </a:p>
          <a:p>
            <a:pPr indent="0" algn="ctr">
              <a:lnSpc>
                <a:spcPts val="1200"/>
              </a:lnSpc>
            </a:pPr>
            <a:r>
              <a:rPr lang="ru" sz="1050" dirty="0">
                <a:latin typeface="Times New Roman"/>
              </a:rPr>
              <a:t>3</a:t>
            </a: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.    Работающие инвалиды имеют право</a:t>
            </a:r>
          </a:p>
          <a:p>
            <a:pPr indent="0" algn="ctr">
              <a:lnSpc>
                <a:spcPts val="1200"/>
              </a:lnSpc>
            </a:pPr>
            <a:r>
              <a:rPr lang="ru" sz="1050" u="sng" dirty="0">
                <a:solidFill>
                  <a:srgbClr val="808080"/>
                </a:solidFill>
                <a:latin typeface="Times New Roman"/>
              </a:rPr>
              <a:t>воспользоваться социальным налоговым вычетом</a:t>
            </a:r>
            <a:r>
              <a:rPr lang="ru" sz="1050" dirty="0">
                <a:latin typeface="Times New Roman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50920" y="188976"/>
            <a:ext cx="3386328" cy="36149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28600" indent="0" algn="just">
              <a:lnSpc>
                <a:spcPts val="1176"/>
              </a:lnSpc>
            </a:pPr>
            <a:endParaRPr lang="ru-RU" sz="1000" u="sng" dirty="0">
              <a:solidFill>
                <a:srgbClr val="0000FF"/>
              </a:solidFill>
              <a:latin typeface="Times New Roman"/>
              <a:hlinkClick r:id="rId4"/>
            </a:endParaRPr>
          </a:p>
          <a:p>
            <a:pPr marL="228600" indent="0" algn="just">
              <a:lnSpc>
                <a:spcPts val="1176"/>
              </a:lnSpc>
            </a:pPr>
            <a:endParaRPr lang="ru-RU" sz="1000" u="sng" dirty="0">
              <a:solidFill>
                <a:srgbClr val="0000FF"/>
              </a:solidFill>
              <a:latin typeface="Times New Roman"/>
              <a:hlinkClick r:id="rId4"/>
            </a:endParaRPr>
          </a:p>
          <a:p>
            <a:pPr marL="228600" indent="0" algn="just">
              <a:lnSpc>
                <a:spcPts val="1176"/>
              </a:lnSpc>
            </a:pPr>
            <a:endParaRPr lang="ru-RU" sz="1000" u="sng" dirty="0" smtClean="0">
              <a:solidFill>
                <a:srgbClr val="0000FF"/>
              </a:solidFill>
              <a:latin typeface="Times New Roman"/>
              <a:hlinkClick r:id="rId4"/>
            </a:endParaRPr>
          </a:p>
          <a:p>
            <a:pPr marL="228600" indent="0" algn="just">
              <a:lnSpc>
                <a:spcPts val="1176"/>
              </a:lnSpc>
            </a:pPr>
            <a:endParaRPr lang="ru-RU" sz="1000" u="sng" dirty="0">
              <a:solidFill>
                <a:srgbClr val="0000FF"/>
              </a:solidFill>
              <a:latin typeface="Times New Roman"/>
              <a:hlinkClick r:id="rId4"/>
            </a:endParaRPr>
          </a:p>
          <a:p>
            <a:pPr marL="228600" indent="0" algn="just">
              <a:lnSpc>
                <a:spcPts val="1176"/>
              </a:lnSpc>
            </a:pPr>
            <a:endParaRPr lang="ru-RU" sz="1050" u="sng" dirty="0" smtClean="0">
              <a:solidFill>
                <a:srgbClr val="0000FF"/>
              </a:solidFill>
              <a:latin typeface="Times New Roman"/>
              <a:hlinkClick r:id="rId4"/>
            </a:endParaRPr>
          </a:p>
          <a:p>
            <a:pPr marL="228600" indent="0" algn="just">
              <a:lnSpc>
                <a:spcPts val="1176"/>
              </a:lnSpc>
            </a:pPr>
            <a:endParaRPr lang="ru-RU" sz="1050" u="sng" dirty="0">
              <a:solidFill>
                <a:srgbClr val="0000FF"/>
              </a:solidFill>
              <a:latin typeface="Times New Roman"/>
              <a:hlinkClick r:id="rId4"/>
            </a:endParaRPr>
          </a:p>
          <a:p>
            <a:pPr marL="228600" indent="0" algn="just">
              <a:lnSpc>
                <a:spcPts val="1176"/>
              </a:lnSpc>
            </a:pPr>
            <a:endParaRPr lang="ru-RU" sz="1050" u="sng" dirty="0" smtClean="0">
              <a:solidFill>
                <a:srgbClr val="0000FF"/>
              </a:solidFill>
              <a:latin typeface="Times New Roman"/>
              <a:hlinkClick r:id="rId4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66888" y="188976"/>
            <a:ext cx="2237232" cy="7985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032"/>
              </a:lnSpc>
            </a:pPr>
            <a:r>
              <a:rPr lang="ru-RU" sz="900" b="1" dirty="0" smtClean="0">
                <a:latin typeface="Times New Roman"/>
              </a:rPr>
              <a:t>Прокуратура Киренского района </a:t>
            </a:r>
          </a:p>
          <a:p>
            <a:pPr indent="0" algn="ctr">
              <a:lnSpc>
                <a:spcPts val="1032"/>
              </a:lnSpc>
            </a:pPr>
            <a:r>
              <a:rPr lang="ru-RU" sz="900" b="1" dirty="0" smtClean="0">
                <a:latin typeface="Times New Roman"/>
              </a:rPr>
              <a:t>Иркутской области </a:t>
            </a:r>
            <a:endParaRPr lang="ru" sz="900" b="1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27264" y="3910584"/>
            <a:ext cx="2228088" cy="1188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571500">
              <a:lnSpc>
                <a:spcPts val="3336"/>
              </a:lnSpc>
            </a:pPr>
            <a:r>
              <a:rPr lang="ru" sz="2600" dirty="0" smtClean="0">
                <a:latin typeface="Times New Roman"/>
              </a:rPr>
              <a:t>Люди с </a:t>
            </a:r>
            <a:r>
              <a:rPr lang="ru" sz="1600" dirty="0" smtClean="0">
                <a:latin typeface="MS Reference Sans Serif"/>
              </a:rPr>
              <a:t> </a:t>
            </a:r>
            <a:r>
              <a:rPr lang="ru" sz="2600" dirty="0">
                <a:latin typeface="Times New Roman"/>
              </a:rPr>
              <a:t>повышенными потребностями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531352" y="5937504"/>
            <a:ext cx="816864" cy="1676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660"/>
              </a:lnSpc>
            </a:pPr>
            <a:r>
              <a:rPr lang="ru" sz="1500" b="1">
                <a:latin typeface="Times New Roman"/>
              </a:rPr>
              <a:t>БУКЛЕТ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317992" y="6662928"/>
            <a:ext cx="1252728" cy="3413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ts val="1330"/>
              </a:lnSpc>
            </a:pPr>
            <a:r>
              <a:rPr lang="ru" sz="900" dirty="0" smtClean="0">
                <a:latin typeface="Times New Roman"/>
              </a:rPr>
              <a:t>Киренск, 2019</a:t>
            </a:r>
            <a:endParaRPr lang="ru" sz="900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769</Words>
  <Application>Microsoft Office PowerPoint</Application>
  <PresentationFormat>Произвольный</PresentationFormat>
  <Paragraphs>137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Елена</cp:lastModifiedBy>
  <cp:revision>10</cp:revision>
  <cp:lastPrinted>2017-12-14T00:32:50Z</cp:lastPrinted>
  <dcterms:modified xsi:type="dcterms:W3CDTF">2019-10-22T03:11:02Z</dcterms:modified>
</cp:coreProperties>
</file>